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7"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A0F39-6A89-E849-81B4-9D14A62C6080}" v="33" dt="2025-11-01T07:39:52.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937"/>
    <p:restoredTop sz="74861"/>
  </p:normalViewPr>
  <p:slideViewPr>
    <p:cSldViewPr snapToGrid="0" snapToObjects="1">
      <p:cViewPr varScale="1">
        <p:scale>
          <a:sx n="82" d="100"/>
          <a:sy n="82" d="100"/>
        </p:scale>
        <p:origin x="184" y="8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F920C-ADC5-0A40-9EA9-8F3ED305DF9C}" type="datetimeFigureOut">
              <a:rPr lang="en-US" smtClean="0"/>
              <a:t>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9A487-5B9E-CA42-A352-67499A8C06C4}" type="slidenum">
              <a:rPr lang="en-US" smtClean="0"/>
              <a:t>‹#›</a:t>
            </a:fld>
            <a:endParaRPr lang="en-US"/>
          </a:p>
        </p:txBody>
      </p:sp>
    </p:spTree>
    <p:extLst>
      <p:ext uri="{BB962C8B-B14F-4D97-AF65-F5344CB8AC3E}">
        <p14:creationId xmlns:p14="http://schemas.microsoft.com/office/powerpoint/2010/main" val="12748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ashingtonpost.com/archive/politics/1979/01/13/seventh-day-adventists-elect-a-black-president/f70df9f9-139e-4174-a2f9-ec32763cc9e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cyclopedia.adventist.org/article?id=A9Y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
            </a:r>
            <a:r>
              <a:rPr lang="en-US" dirty="0" err="1"/>
              <a:t>documents.adventistarchives.org</a:t>
            </a:r>
            <a:r>
              <a:rPr lang="en-US" dirty="0"/>
              <a:t>/Periodicals/YI/YI19000308-V48-10.pdf</a:t>
            </a:r>
          </a:p>
          <a:p>
            <a:endParaRPr lang="en-US" dirty="0"/>
          </a:p>
          <a:p>
            <a:r>
              <a:rPr lang="en-US" dirty="0"/>
              <a:t>https://</a:t>
            </a:r>
            <a:r>
              <a:rPr lang="en-US" dirty="0" err="1"/>
              <a:t>commons.wikimedia.org</a:t>
            </a:r>
            <a:r>
              <a:rPr lang="en-US" dirty="0"/>
              <a:t>/wiki/File:Diamond_Head,_Waikiki_Beach,_</a:t>
            </a:r>
            <a:r>
              <a:rPr lang="en-US" dirty="0" err="1"/>
              <a:t>and_Helumoa</a:t>
            </a:r>
            <a:r>
              <a:rPr lang="en-US" dirty="0"/>
              <a:t>..._</a:t>
            </a:r>
            <a:r>
              <a:rPr lang="en-US" dirty="0" err="1"/>
              <a:t>by_Charles_Furneaux.jpg</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DFC43DA-6387-9F43-9471-702B6252BC44}" type="slidenum">
              <a:rPr lang="en-US" smtClean="0"/>
              <a:t>1</a:t>
            </a:fld>
            <a:endParaRPr lang="en-US"/>
          </a:p>
        </p:txBody>
      </p:sp>
    </p:spTree>
    <p:extLst>
      <p:ext uri="{BB962C8B-B14F-4D97-AF65-F5344CB8AC3E}">
        <p14:creationId xmlns:p14="http://schemas.microsoft.com/office/powerpoint/2010/main" val="368777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time the NAD had </a:t>
            </a:r>
            <a:r>
              <a:rPr lang="en-US" b="1" dirty="0"/>
              <a:t>its own budget of $31 million </a:t>
            </a:r>
            <a:r>
              <a:rPr lang="en-US" dirty="0"/>
              <a:t>(with most funds already earmarked).</a:t>
            </a:r>
          </a:p>
          <a:p>
            <a:r>
              <a:rPr lang="en-US" dirty="0"/>
              <a:t>Adopted as its first motto: </a:t>
            </a:r>
            <a:r>
              <a:rPr lang="en-US" b="1" dirty="0"/>
              <a:t>“The Caring Church”</a:t>
            </a:r>
          </a:p>
          <a:p>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10</a:t>
            </a:fld>
            <a:endParaRPr lang="en-US"/>
          </a:p>
        </p:txBody>
      </p:sp>
    </p:spTree>
    <p:extLst>
      <p:ext uri="{BB962C8B-B14F-4D97-AF65-F5344CB8AC3E}">
        <p14:creationId xmlns:p14="http://schemas.microsoft.com/office/powerpoint/2010/main" val="161679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increased power of the General Conference president meant that in the late 1970s, first under Robert H. Pearson, and then later under Neal C. Wilson (vice-president for North America under Pearson) who subsequently became General Conference president (1979-1990) that the denomination would re-evaluate its administrative structure. Effectively toward to the end of Pearson’s tenure the church president gained veto power in the selection of division presidents. Once Wilson became church president, Charles Bradford was elected as vice-president for North America to replace him. Bradford assumed leadership serving as chair of the NAD Committee on administration beginning on July 5, 1979. </a:t>
            </a:r>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2</a:t>
            </a:fld>
            <a:endParaRPr lang="en-US"/>
          </a:p>
        </p:txBody>
      </p:sp>
    </p:spTree>
    <p:extLst>
      <p:ext uri="{BB962C8B-B14F-4D97-AF65-F5344CB8AC3E}">
        <p14:creationId xmlns:p14="http://schemas.microsoft.com/office/powerpoint/2010/main" val="333457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adventistmessenger.ca</a:t>
            </a:r>
            <a:r>
              <a:rPr lang="en-US" dirty="0"/>
              <a:t>/wp-content/uploads/2010/12/</a:t>
            </a:r>
            <a:r>
              <a:rPr lang="en-US" dirty="0" err="1"/>
              <a:t>NealWilson.jpg</a:t>
            </a:r>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3</a:t>
            </a:fld>
            <a:endParaRPr lang="en-US"/>
          </a:p>
        </p:txBody>
      </p:sp>
    </p:spTree>
    <p:extLst>
      <p:ext uri="{BB962C8B-B14F-4D97-AF65-F5344CB8AC3E}">
        <p14:creationId xmlns:p14="http://schemas.microsoft.com/office/powerpoint/2010/main" val="55698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Bradford’s election in 1979 to the top leadership in the NAD, less than 15 years after the denomination decisively renounced segregation, was widely-hailed as a milestone in denominational race relations not only within the church but also in the public media, including the </a:t>
            </a:r>
            <a:r>
              <a:rPr lang="en-US" sz="1200" i="1" kern="1200">
                <a:solidFill>
                  <a:schemeClr val="tx1"/>
                </a:solidFill>
                <a:effectLst/>
                <a:latin typeface="+mn-lt"/>
                <a:ea typeface="+mn-ea"/>
                <a:cs typeface="+mn-cs"/>
              </a:rPr>
              <a:t>New York Times</a:t>
            </a:r>
            <a:r>
              <a:rPr lang="en-US" sz="1200" kern="1200">
                <a:solidFill>
                  <a:schemeClr val="tx1"/>
                </a:solidFill>
                <a:effectLst/>
                <a:latin typeface="+mn-lt"/>
                <a:ea typeface="+mn-ea"/>
                <a:cs typeface="+mn-cs"/>
              </a:rPr>
              <a:t> and the </a:t>
            </a:r>
            <a:r>
              <a:rPr lang="en-US" sz="1200" i="1" kern="1200">
                <a:solidFill>
                  <a:schemeClr val="tx1"/>
                </a:solidFill>
                <a:effectLst/>
                <a:latin typeface="+mn-lt"/>
                <a:ea typeface="+mn-ea"/>
                <a:cs typeface="+mn-cs"/>
              </a:rPr>
              <a:t>Washington Post</a:t>
            </a:r>
            <a:r>
              <a:rPr lang="en-US" sz="1200" kern="1200">
                <a:solidFill>
                  <a:schemeClr val="tx1"/>
                </a:solidFill>
                <a:effectLst/>
                <a:latin typeface="+mn-lt"/>
                <a:ea typeface="+mn-ea"/>
                <a:cs typeface="+mn-cs"/>
              </a:rPr>
              <a:t>. A feature article in </a:t>
            </a:r>
            <a:r>
              <a:rPr lang="en-US" sz="1200" i="1" kern="1200">
                <a:solidFill>
                  <a:schemeClr val="tx1"/>
                </a:solidFill>
                <a:effectLst/>
                <a:latin typeface="+mn-lt"/>
                <a:ea typeface="+mn-ea"/>
                <a:cs typeface="+mn-cs"/>
              </a:rPr>
              <a:t>Ebony</a:t>
            </a:r>
            <a:r>
              <a:rPr lang="en-US" sz="1200" kern="1200">
                <a:solidFill>
                  <a:schemeClr val="tx1"/>
                </a:solidFill>
                <a:effectLst/>
                <a:latin typeface="+mn-lt"/>
                <a:ea typeface="+mn-ea"/>
                <a:cs typeface="+mn-cs"/>
              </a:rPr>
              <a:t> magazine reported that Bradford had been elected “president of all Adventists in North America, becoming the first Black to attain that position.”</a:t>
            </a:r>
          </a:p>
          <a:p>
            <a:r>
              <a:rPr lang="en-US" sz="1200" kern="1200">
                <a:solidFill>
                  <a:schemeClr val="tx1"/>
                </a:solidFill>
                <a:effectLst/>
                <a:latin typeface="+mn-lt"/>
                <a:ea typeface="+mn-ea"/>
                <a:cs typeface="+mn-cs"/>
              </a:rPr>
              <a:t>Though frequently referred to as “president,” Bradford was in fact elected to the position of GC vice president for the NAD. The distinction is important because it was indicative of a longstanding “special relationship” that enmeshed the NAD with the GC in the denomination’s governance structure. It was a relationship that was causing considerable discontent in North America by the 1970s, and one of the top priorities of Bradford’s administration was to move the NAD toward becoming a full-fledged division comparable to the other divisions of the General Conference. </a:t>
            </a:r>
          </a:p>
          <a:p>
            <a:r>
              <a:rPr lang="en-US" sz="1200" kern="1200">
                <a:solidFill>
                  <a:schemeClr val="tx1"/>
                </a:solidFill>
                <a:effectLst/>
                <a:latin typeface="+mn-lt"/>
                <a:ea typeface="+mn-ea"/>
                <a:cs typeface="+mn-cs"/>
              </a:rPr>
              <a:t>“‘Second Coming of Christ is Near,’” </a:t>
            </a:r>
            <a:r>
              <a:rPr lang="en-US" sz="1200" i="1" kern="1200">
                <a:solidFill>
                  <a:schemeClr val="tx1"/>
                </a:solidFill>
                <a:effectLst/>
                <a:latin typeface="+mn-lt"/>
                <a:ea typeface="+mn-ea"/>
                <a:cs typeface="+mn-cs"/>
              </a:rPr>
              <a:t>Ebony</a:t>
            </a:r>
            <a:r>
              <a:rPr lang="en-US" sz="1200" kern="1200">
                <a:solidFill>
                  <a:schemeClr val="tx1"/>
                </a:solidFill>
                <a:effectLst/>
                <a:latin typeface="+mn-lt"/>
                <a:ea typeface="+mn-ea"/>
                <a:cs typeface="+mn-cs"/>
              </a:rPr>
              <a:t>, November 1979, 107. See also George </a:t>
            </a:r>
            <a:r>
              <a:rPr lang="en-US" sz="1200" u="sng" kern="1200">
                <a:solidFill>
                  <a:schemeClr val="tx1"/>
                </a:solidFill>
                <a:effectLst/>
                <a:latin typeface="+mn-lt"/>
                <a:ea typeface="+mn-ea"/>
                <a:cs typeface="+mn-cs"/>
              </a:rPr>
              <a:t>Vecsey, “7</a:t>
            </a:r>
            <a:r>
              <a:rPr lang="en-US" sz="1200" u="sng" kern="1200" baseline="30000">
                <a:solidFill>
                  <a:schemeClr val="tx1"/>
                </a:solidFill>
                <a:effectLst/>
                <a:latin typeface="+mn-lt"/>
                <a:ea typeface="+mn-ea"/>
                <a:cs typeface="+mn-cs"/>
              </a:rPr>
              <a:t>th</a:t>
            </a:r>
            <a:r>
              <a:rPr lang="en-US" sz="1200" u="sng" kern="1200">
                <a:solidFill>
                  <a:schemeClr val="tx1"/>
                </a:solidFill>
                <a:effectLst/>
                <a:latin typeface="+mn-lt"/>
                <a:ea typeface="+mn-ea"/>
                <a:cs typeface="+mn-cs"/>
              </a:rPr>
              <a:t> Day Adventists Elect Black Chief,” </a:t>
            </a:r>
            <a:r>
              <a:rPr lang="en-US" sz="1200" i="1" u="sng" kern="1200">
                <a:solidFill>
                  <a:schemeClr val="tx1"/>
                </a:solidFill>
                <a:effectLst/>
                <a:latin typeface="+mn-lt"/>
                <a:ea typeface="+mn-ea"/>
                <a:cs typeface="+mn-cs"/>
              </a:rPr>
              <a:t>New York Times</a:t>
            </a:r>
            <a:r>
              <a:rPr lang="en-US" sz="1200" u="sng" kern="1200">
                <a:solidFill>
                  <a:schemeClr val="tx1"/>
                </a:solidFill>
                <a:effectLst/>
                <a:latin typeface="+mn-lt"/>
                <a:ea typeface="+mn-ea"/>
                <a:cs typeface="+mn-cs"/>
              </a:rPr>
              <a:t>, January 12, 1979</a:t>
            </a:r>
            <a:r>
              <a:rPr lang="en-US" sz="1200" kern="1200">
                <a:solidFill>
                  <a:schemeClr val="tx1"/>
                </a:solidFill>
                <a:effectLst/>
                <a:latin typeface="+mn-lt"/>
                <a:ea typeface="+mn-ea"/>
                <a:cs typeface="+mn-cs"/>
              </a:rPr>
              <a:t>, A20; Marjorie Hyer, “Seventh-Day Adventists Elect a Black President,” </a:t>
            </a:r>
            <a:r>
              <a:rPr lang="en-US" sz="1200" i="1" kern="1200">
                <a:solidFill>
                  <a:schemeClr val="tx1"/>
                </a:solidFill>
                <a:effectLst/>
                <a:latin typeface="+mn-lt"/>
                <a:ea typeface="+mn-ea"/>
                <a:cs typeface="+mn-cs"/>
              </a:rPr>
              <a:t>Washington Post</a:t>
            </a:r>
            <a:r>
              <a:rPr lang="en-US" sz="1200" kern="1200">
                <a:solidFill>
                  <a:schemeClr val="tx1"/>
                </a:solidFill>
                <a:effectLst/>
                <a:latin typeface="+mn-lt"/>
                <a:ea typeface="+mn-ea"/>
                <a:cs typeface="+mn-cs"/>
              </a:rPr>
              <a:t>, January 13, 1979, accessed October 10, 2024, </a:t>
            </a:r>
            <a:r>
              <a:rPr lang="en-US" sz="1200" u="sng" kern="1200">
                <a:solidFill>
                  <a:schemeClr val="tx1"/>
                </a:solidFill>
                <a:effectLst/>
                <a:latin typeface="+mn-lt"/>
                <a:ea typeface="+mn-ea"/>
                <a:cs typeface="+mn-cs"/>
                <a:hlinkClick r:id="rId3"/>
              </a:rPr>
              <a:t>https://www.washingtonpost.com/archive/politics/1979/01/13/seventh-day-adventists-elect-a-black-president/f70df9f9-139e-4174-a2f9-ec32763cc9e3/</a:t>
            </a:r>
            <a:r>
              <a:rPr lang="en-US" sz="1200" kern="120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4</a:t>
            </a:fld>
            <a:endParaRPr lang="en-US"/>
          </a:p>
        </p:txBody>
      </p:sp>
    </p:spTree>
    <p:extLst>
      <p:ext uri="{BB962C8B-B14F-4D97-AF65-F5344CB8AC3E}">
        <p14:creationId xmlns:p14="http://schemas.microsoft.com/office/powerpoint/2010/main" val="456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documents.adventistarchives.org</a:t>
            </a:r>
            <a:r>
              <a:rPr lang="en-US" dirty="0"/>
              <a:t>/Minutes/GCC/GCC1979-10a.pdf#search=%22continue%20to%20study%20changes%20in%20the%20present%20relationship%20%22</a:t>
            </a:r>
          </a:p>
          <a:p>
            <a:endParaRPr lang="en-US" dirty="0"/>
          </a:p>
          <a:p>
            <a:r>
              <a:rPr lang="en-US" sz="1200" kern="1200" dirty="0">
                <a:solidFill>
                  <a:schemeClr val="tx1"/>
                </a:solidFill>
                <a:effectLst/>
                <a:latin typeface="+mn-lt"/>
                <a:ea typeface="+mn-ea"/>
                <a:cs typeface="+mn-cs"/>
              </a:rPr>
              <a:t>The North American Division, by contrast, was administered directly from General Conference headquarters in Washington, DC. Its only administrative apparatus was the NAD Committee on Administration, established in 1950. Though the vice president for the NAD was sometimes informally or for convenience’ sake referred to as the division president, even in denominational publications, he did not formally hold that title. Thus, unlike the other world divisions, the NAD had no president, no officially designated officers or departmental leaders, no office space, and no budget. With the other divisions rapidly growing in size and influence, </a:t>
            </a:r>
            <a:r>
              <a:rPr lang="en-US" sz="1200" b="1" kern="1200" dirty="0">
                <a:solidFill>
                  <a:schemeClr val="tx1"/>
                </a:solidFill>
                <a:effectLst/>
                <a:latin typeface="+mn-lt"/>
                <a:ea typeface="+mn-ea"/>
                <a:cs typeface="+mn-cs"/>
              </a:rPr>
              <a:t>conviction grew among North American leaders that the historic intertwining of the GC and NAD was inhibiting rather than aiding the church’s mission in their territory. </a:t>
            </a:r>
            <a:r>
              <a:rPr lang="en-US" sz="1200" kern="1200" dirty="0">
                <a:solidFill>
                  <a:schemeClr val="tx1"/>
                </a:solidFill>
                <a:effectLst/>
                <a:latin typeface="+mn-lt"/>
                <a:ea typeface="+mn-ea"/>
                <a:cs typeface="+mn-cs"/>
              </a:rPr>
              <a:t>An NAD with a profile and structure more akin to that of the other divisions was urgently needed, they believed, to enable development of strategies and policies that would more effectively implement the shared mission of the world church in North America.</a:t>
            </a:r>
          </a:p>
          <a:p>
            <a:r>
              <a:rPr lang="en-US" sz="1200" kern="1200" dirty="0">
                <a:solidFill>
                  <a:schemeClr val="tx1"/>
                </a:solidFill>
                <a:effectLst/>
                <a:latin typeface="+mn-lt"/>
                <a:ea typeface="+mn-ea"/>
                <a:cs typeface="+mn-cs"/>
              </a:rPr>
              <a:t>See for example the cover of the </a:t>
            </a:r>
            <a:r>
              <a:rPr lang="en-US" sz="1200" i="1" kern="1200" dirty="0">
                <a:solidFill>
                  <a:schemeClr val="tx1"/>
                </a:solidFill>
                <a:effectLst/>
                <a:latin typeface="+mn-lt"/>
                <a:ea typeface="+mn-ea"/>
                <a:cs typeface="+mn-cs"/>
              </a:rPr>
              <a:t>Review and Herald</a:t>
            </a:r>
            <a:r>
              <a:rPr lang="en-US" sz="1200" kern="1200" dirty="0">
                <a:solidFill>
                  <a:schemeClr val="tx1"/>
                </a:solidFill>
                <a:effectLst/>
                <a:latin typeface="+mn-lt"/>
                <a:ea typeface="+mn-ea"/>
                <a:cs typeface="+mn-cs"/>
              </a:rPr>
              <a:t>, July 10, 1975.</a:t>
            </a:r>
          </a:p>
          <a:p>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5</a:t>
            </a:fld>
            <a:endParaRPr lang="en-US"/>
          </a:p>
        </p:txBody>
      </p:sp>
    </p:spTree>
    <p:extLst>
      <p:ext uri="{BB962C8B-B14F-4D97-AF65-F5344CB8AC3E}">
        <p14:creationId xmlns:p14="http://schemas.microsoft.com/office/powerpoint/2010/main" val="165583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At its April 1980 session in Dallas, Texas, the General Conference elected Bradford to continue as vice president for the NAD. Though his title was unchanged, leaving the NAD without a president, the session voted a seemingly minor change in policy that in fact represented a significant step forward for the division. It authorized the North American members of the GC nominating committee, rather than the committee as a whole, to nominate a slate of officers and departmental directors for assignment to the NAD. Going forward, this change meant that Elder Bradford would be authorized to convene meetings with NAD personnel to develop plans and exercise leadership for the church in North America.</a:t>
            </a:r>
          </a:p>
          <a:p>
            <a:r>
              <a:rPr lang="en-US" sz="1200" kern="1200">
                <a:solidFill>
                  <a:schemeClr val="tx1"/>
                </a:solidFill>
                <a:effectLst/>
                <a:latin typeface="+mn-lt"/>
                <a:ea typeface="+mn-ea"/>
                <a:cs typeface="+mn-cs"/>
              </a:rPr>
              <a:t>“Where is the North American Division Going?,” </a:t>
            </a:r>
            <a:r>
              <a:rPr lang="en-US" sz="1200" i="1" kern="1200">
                <a:solidFill>
                  <a:schemeClr val="tx1"/>
                </a:solidFill>
                <a:effectLst/>
                <a:latin typeface="+mn-lt"/>
                <a:ea typeface="+mn-ea"/>
                <a:cs typeface="+mn-cs"/>
              </a:rPr>
              <a:t>Ministry</a:t>
            </a:r>
            <a:r>
              <a:rPr lang="en-US" sz="1200" kern="1200">
                <a:solidFill>
                  <a:schemeClr val="tx1"/>
                </a:solidFill>
                <a:effectLst/>
                <a:latin typeface="+mn-lt"/>
                <a:ea typeface="+mn-ea"/>
                <a:cs typeface="+mn-cs"/>
              </a:rPr>
              <a:t>, April 1984, 14-15.</a:t>
            </a:r>
          </a:p>
          <a:p>
            <a:endParaRPr lang="en-US"/>
          </a:p>
        </p:txBody>
      </p:sp>
      <p:sp>
        <p:nvSpPr>
          <p:cNvPr id="4" name="Slide Number Placeholder 3"/>
          <p:cNvSpPr>
            <a:spLocks noGrp="1"/>
          </p:cNvSpPr>
          <p:nvPr>
            <p:ph type="sldNum" sz="quarter" idx="5"/>
          </p:nvPr>
        </p:nvSpPr>
        <p:spPr/>
        <p:txBody>
          <a:bodyPr/>
          <a:lstStyle/>
          <a:p>
            <a:fld id="{3109A487-5B9E-CA42-A352-67499A8C06C4}" type="slidenum">
              <a:rPr lang="en-US" smtClean="0"/>
              <a:t>6</a:t>
            </a:fld>
            <a:endParaRPr lang="en-US"/>
          </a:p>
        </p:txBody>
      </p:sp>
    </p:spTree>
    <p:extLst>
      <p:ext uri="{BB962C8B-B14F-4D97-AF65-F5344CB8AC3E}">
        <p14:creationId xmlns:p14="http://schemas.microsoft.com/office/powerpoint/2010/main" val="153450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Bradford’s sermon on the first Sabbath (April 19) of the 10-day session, </a:t>
            </a:r>
            <a:r>
              <a:rPr lang="en-US" sz="1200" b="1" kern="1200" dirty="0">
                <a:solidFill>
                  <a:schemeClr val="tx1"/>
                </a:solidFill>
                <a:effectLst/>
                <a:latin typeface="+mn-lt"/>
                <a:ea typeface="+mn-ea"/>
                <a:cs typeface="+mn-cs"/>
              </a:rPr>
              <a:t>“Formula for Change,” </a:t>
            </a:r>
            <a:r>
              <a:rPr lang="en-US" sz="1200" kern="1200" dirty="0">
                <a:solidFill>
                  <a:schemeClr val="tx1"/>
                </a:solidFill>
                <a:effectLst/>
                <a:latin typeface="+mn-lt"/>
                <a:ea typeface="+mn-ea"/>
                <a:cs typeface="+mn-cs"/>
              </a:rPr>
              <a:t>drew on the biblical prophets in setting the tone and direction for his administration. “God’s formula for change,” Bradford declared, “</a:t>
            </a:r>
            <a:r>
              <a:rPr lang="en-US" sz="1200" b="1" kern="1200" dirty="0">
                <a:solidFill>
                  <a:schemeClr val="tx1"/>
                </a:solidFill>
                <a:effectLst/>
                <a:latin typeface="+mn-lt"/>
                <a:ea typeface="+mn-ea"/>
                <a:cs typeface="+mn-cs"/>
              </a:rPr>
              <a:t>is to break up the dull, tame, monotony of our religious labor and to take on a deep, earnest, sanctified zeal.” He broadened the typical understanding of Adventist mission by invoking the prophetic mandates of justice and compassion: “The principles of justice and neighbor love must be worked out in the laboratory of human experience, in the here-and-now. </a:t>
            </a:r>
            <a:r>
              <a:rPr lang="en-US" sz="1200" kern="1200" dirty="0">
                <a:solidFill>
                  <a:schemeClr val="tx1"/>
                </a:solidFill>
                <a:effectLst/>
                <a:latin typeface="+mn-lt"/>
                <a:ea typeface="+mn-ea"/>
                <a:cs typeface="+mn-cs"/>
              </a:rPr>
              <a:t>And we are the ones to demonstrate these grand principles.” This would be a recurring theme in his sermons and articles. </a:t>
            </a:r>
          </a:p>
          <a:p>
            <a:r>
              <a:rPr lang="en-US" sz="1200" kern="1200" dirty="0">
                <a:solidFill>
                  <a:schemeClr val="tx1"/>
                </a:solidFill>
                <a:effectLst/>
                <a:latin typeface="+mn-lt"/>
                <a:ea typeface="+mn-ea"/>
                <a:cs typeface="+mn-cs"/>
              </a:rPr>
              <a:t>To chart a path forward for mission in the NAD, Bradford embraced an endeavor, stemming from an evangelism Summit held at Glacier View Ranch in Colorado in April 1979, to formulate biblical leadership principles informed by up-to-date research on church growth and effective management models, and by listening to the perspectives of those on the ground in diverse ministry settings. The rubric adopted through this process, Faith Action Advance, called for empowering, and holding accountable, every unit of church organization for implementing plans best suited to reach their target populations. In all of this, attention was to be focused on the local church as the primary and most important unit of church organization. With the Caring Church model, voted in 1983, the NAD provided resources for renewal of dynamic local congregations in accordance with New Testament principles.</a:t>
            </a:r>
          </a:p>
          <a:p>
            <a:r>
              <a:rPr lang="en-US" sz="1200" kern="1200" dirty="0">
                <a:solidFill>
                  <a:schemeClr val="tx1"/>
                </a:solidFill>
                <a:effectLst/>
                <a:latin typeface="+mn-lt"/>
                <a:ea typeface="+mn-ea"/>
                <a:cs typeface="+mn-cs"/>
              </a:rPr>
              <a:t>C.E. Bradford, “Formula for Change,” </a:t>
            </a:r>
            <a:r>
              <a:rPr lang="en-US" sz="1200" i="1" kern="1200" dirty="0">
                <a:solidFill>
                  <a:schemeClr val="tx1"/>
                </a:solidFill>
                <a:effectLst/>
                <a:latin typeface="+mn-lt"/>
                <a:ea typeface="+mn-ea"/>
                <a:cs typeface="+mn-cs"/>
              </a:rPr>
              <a:t>ARH</a:t>
            </a:r>
            <a:r>
              <a:rPr lang="en-US" sz="1200" kern="1200" dirty="0">
                <a:solidFill>
                  <a:schemeClr val="tx1"/>
                </a:solidFill>
                <a:effectLst/>
                <a:latin typeface="+mn-lt"/>
                <a:ea typeface="+mn-ea"/>
                <a:cs typeface="+mn-cs"/>
              </a:rPr>
              <a:t>, April 20, 1980, 13-14.</a:t>
            </a:r>
          </a:p>
          <a:p>
            <a:r>
              <a:rPr lang="en-US" sz="1200" kern="1200" dirty="0">
                <a:solidFill>
                  <a:schemeClr val="tx1"/>
                </a:solidFill>
                <a:effectLst/>
                <a:latin typeface="+mn-lt"/>
                <a:ea typeface="+mn-ea"/>
                <a:cs typeface="+mn-cs"/>
              </a:rPr>
              <a:t>Lee and Sahlin, </a:t>
            </a:r>
            <a:r>
              <a:rPr lang="en-US" sz="1200" i="1" kern="1200" dirty="0">
                <a:solidFill>
                  <a:schemeClr val="tx1"/>
                </a:solidFill>
                <a:effectLst/>
                <a:latin typeface="+mn-lt"/>
                <a:ea typeface="+mn-ea"/>
                <a:cs typeface="+mn-cs"/>
              </a:rPr>
              <a:t>Brad: Visionary Spiritual Leadership</a:t>
            </a:r>
            <a:r>
              <a:rPr lang="en-US" sz="1200" kern="1200" dirty="0">
                <a:solidFill>
                  <a:schemeClr val="tx1"/>
                </a:solidFill>
                <a:effectLst/>
                <a:latin typeface="+mn-lt"/>
                <a:ea typeface="+mn-ea"/>
                <a:cs typeface="+mn-cs"/>
              </a:rPr>
              <a:t>, 84-87; “Bradford on Evangelism,” </a:t>
            </a:r>
            <a:r>
              <a:rPr lang="en-US" sz="1200" i="1" kern="1200" dirty="0">
                <a:solidFill>
                  <a:schemeClr val="tx1"/>
                </a:solidFill>
                <a:effectLst/>
                <a:latin typeface="+mn-lt"/>
                <a:ea typeface="+mn-ea"/>
                <a:cs typeface="+mn-cs"/>
              </a:rPr>
              <a:t>Ministry</a:t>
            </a:r>
            <a:r>
              <a:rPr lang="en-US" sz="1200" kern="1200" dirty="0">
                <a:solidFill>
                  <a:schemeClr val="tx1"/>
                </a:solidFill>
                <a:effectLst/>
                <a:latin typeface="+mn-lt"/>
                <a:ea typeface="+mn-ea"/>
                <a:cs typeface="+mn-cs"/>
              </a:rPr>
              <a:t>, April 1982, 8-9; C.E. Bradford, “When You Care Enough!,” </a:t>
            </a:r>
            <a:r>
              <a:rPr lang="en-US" sz="1200" i="1" kern="1200" dirty="0">
                <a:solidFill>
                  <a:schemeClr val="tx1"/>
                </a:solidFill>
                <a:effectLst/>
                <a:latin typeface="+mn-lt"/>
                <a:ea typeface="+mn-ea"/>
                <a:cs typeface="+mn-cs"/>
              </a:rPr>
              <a:t>Ministry</a:t>
            </a:r>
            <a:r>
              <a:rPr lang="en-US" sz="1200" kern="1200" dirty="0">
                <a:solidFill>
                  <a:schemeClr val="tx1"/>
                </a:solidFill>
                <a:effectLst/>
                <a:latin typeface="+mn-lt"/>
                <a:ea typeface="+mn-ea"/>
                <a:cs typeface="+mn-cs"/>
              </a:rPr>
              <a:t>, June 1983, 16-17; Myron K. Widmer, “Charles Bradford on the Church,” </a:t>
            </a:r>
            <a:r>
              <a:rPr lang="en-US" sz="1200" i="1" kern="1200" dirty="0">
                <a:solidFill>
                  <a:schemeClr val="tx1"/>
                </a:solidFill>
                <a:effectLst/>
                <a:latin typeface="+mn-lt"/>
                <a:ea typeface="+mn-ea"/>
                <a:cs typeface="+mn-cs"/>
              </a:rPr>
              <a:t>AHR</a:t>
            </a:r>
            <a:r>
              <a:rPr lang="en-US" sz="1200" kern="1200" dirty="0">
                <a:solidFill>
                  <a:schemeClr val="tx1"/>
                </a:solidFill>
                <a:effectLst/>
                <a:latin typeface="+mn-lt"/>
                <a:ea typeface="+mn-ea"/>
                <a:cs typeface="+mn-cs"/>
              </a:rPr>
              <a:t>, September 1, 1988, 8.</a:t>
            </a:r>
          </a:p>
          <a:p>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7</a:t>
            </a:fld>
            <a:endParaRPr lang="en-US"/>
          </a:p>
        </p:txBody>
      </p:sp>
    </p:spTree>
    <p:extLst>
      <p:ext uri="{BB962C8B-B14F-4D97-AF65-F5344CB8AC3E}">
        <p14:creationId xmlns:p14="http://schemas.microsoft.com/office/powerpoint/2010/main" val="299715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chart a path forward for mission in the NAD, Bradford embraced an endeavor, stemming from an evangelism Summit held at Glacier View Ranch in Colorado in April 1979, to formulate biblical leadership principles informed by up-to-date research on church growth and effective management models, and by listening to the perspectives of those on the ground in diverse ministry settings. The rubric adopted through this process, Faith Action Advance, called for empowering, and holding accountable, every unit of church organization for implementing plans best suited to reach their target populations. In all of this, attention was to be focused on the local church as the primary and most important unit of church organization. With the Caring Church model, voted in 1983, the NAD provided resources for renewal of dynamic local congregations in accordance with New Testament principles.</a:t>
            </a:r>
          </a:p>
          <a:p>
            <a:r>
              <a:rPr lang="en-US" sz="1200" kern="1200" dirty="0">
                <a:solidFill>
                  <a:schemeClr val="tx1"/>
                </a:solidFill>
                <a:effectLst/>
                <a:latin typeface="+mn-lt"/>
                <a:ea typeface="+mn-ea"/>
                <a:cs typeface="+mn-cs"/>
              </a:rPr>
              <a:t>While the degree of receptivity varied from place to place, Faith Action Advance and the Caring Church helped give the NAD a distinct identity separate from the GC. Innovations introduced by the Bradford team to implement these formulas at the division level made a tangible impact on church life. The NAD affiliated with several “resource centers” such as the NAD Evangelism Institute, the HART Research Center, and the Center for Creative Ministry to make training and resources directly available to local ministries. Among the most enduring of these centers is </a:t>
            </a:r>
            <a:r>
              <a:rPr lang="en-US" sz="1200" kern="1200" dirty="0" err="1">
                <a:solidFill>
                  <a:schemeClr val="tx1"/>
                </a:solidFill>
                <a:effectLst/>
                <a:latin typeface="+mn-lt"/>
                <a:ea typeface="+mn-ea"/>
                <a:cs typeface="+mn-cs"/>
              </a:rPr>
              <a:t>AdventSource</a:t>
            </a:r>
            <a:r>
              <a:rPr lang="en-US" sz="1200" kern="1200" dirty="0">
                <a:solidFill>
                  <a:schemeClr val="tx1"/>
                </a:solidFill>
                <a:effectLst/>
                <a:latin typeface="+mn-lt"/>
                <a:ea typeface="+mn-ea"/>
                <a:cs typeface="+mn-cs"/>
              </a:rPr>
              <a:t>—a major publisher and distributor of local church leadership materials. The NAD also fostered development of a new Sabbath School resource, the </a:t>
            </a:r>
            <a:r>
              <a:rPr lang="en-US" sz="1200" i="1" kern="1200" dirty="0">
                <a:solidFill>
                  <a:schemeClr val="tx1"/>
                </a:solidFill>
                <a:effectLst/>
                <a:latin typeface="+mn-lt"/>
                <a:ea typeface="+mn-ea"/>
                <a:cs typeface="+mn-cs"/>
              </a:rPr>
              <a:t>Collegiate Quarterly</a:t>
            </a:r>
            <a:r>
              <a:rPr lang="en-US" sz="1200" kern="1200" dirty="0">
                <a:solidFill>
                  <a:schemeClr val="tx1"/>
                </a:solidFill>
                <a:effectLst/>
                <a:latin typeface="+mn-lt"/>
                <a:ea typeface="+mn-ea"/>
                <a:cs typeface="+mn-cs"/>
              </a:rPr>
              <a:t>, and organized an unprecedented division-wide Pathfinder camporee at Camp Hale, Colorado, in 1985. That event inaugurated the era of large-scale camporees every five years (international since 1994) that have become a prominent and highly-valued feature of Adventist life.</a:t>
            </a:r>
          </a:p>
          <a:p>
            <a:r>
              <a:rPr lang="en-US" sz="1200" kern="1200" dirty="0">
                <a:solidFill>
                  <a:schemeClr val="tx1"/>
                </a:solidFill>
                <a:effectLst/>
                <a:latin typeface="+mn-lt"/>
                <a:ea typeface="+mn-ea"/>
                <a:cs typeface="+mn-cs"/>
              </a:rPr>
              <a:t>Lee and Sahlin, </a:t>
            </a:r>
            <a:r>
              <a:rPr lang="en-US" sz="1200" i="1" kern="1200" dirty="0">
                <a:solidFill>
                  <a:schemeClr val="tx1"/>
                </a:solidFill>
                <a:effectLst/>
                <a:latin typeface="+mn-lt"/>
                <a:ea typeface="+mn-ea"/>
                <a:cs typeface="+mn-cs"/>
              </a:rPr>
              <a:t>Brad: Visionary Spiritual Leadership</a:t>
            </a:r>
            <a:r>
              <a:rPr lang="en-US" sz="1200" kern="1200" dirty="0">
                <a:solidFill>
                  <a:schemeClr val="tx1"/>
                </a:solidFill>
                <a:effectLst/>
                <a:latin typeface="+mn-lt"/>
                <a:ea typeface="+mn-ea"/>
                <a:cs typeface="+mn-cs"/>
              </a:rPr>
              <a:t>, 84-87; “Bradford on Evangelism,” </a:t>
            </a:r>
            <a:r>
              <a:rPr lang="en-US" sz="1200" i="1" kern="1200" dirty="0">
                <a:solidFill>
                  <a:schemeClr val="tx1"/>
                </a:solidFill>
                <a:effectLst/>
                <a:latin typeface="+mn-lt"/>
                <a:ea typeface="+mn-ea"/>
                <a:cs typeface="+mn-cs"/>
              </a:rPr>
              <a:t>Ministry</a:t>
            </a:r>
            <a:r>
              <a:rPr lang="en-US" sz="1200" kern="1200" dirty="0">
                <a:solidFill>
                  <a:schemeClr val="tx1"/>
                </a:solidFill>
                <a:effectLst/>
                <a:latin typeface="+mn-lt"/>
                <a:ea typeface="+mn-ea"/>
                <a:cs typeface="+mn-cs"/>
              </a:rPr>
              <a:t>, April 1982, 8-9; C.E. Bradford, “When You Care Enough!,” </a:t>
            </a:r>
            <a:r>
              <a:rPr lang="en-US" sz="1200" i="1" kern="1200" dirty="0">
                <a:solidFill>
                  <a:schemeClr val="tx1"/>
                </a:solidFill>
                <a:effectLst/>
                <a:latin typeface="+mn-lt"/>
                <a:ea typeface="+mn-ea"/>
                <a:cs typeface="+mn-cs"/>
              </a:rPr>
              <a:t>Ministry</a:t>
            </a:r>
            <a:r>
              <a:rPr lang="en-US" sz="1200" kern="1200" dirty="0">
                <a:solidFill>
                  <a:schemeClr val="tx1"/>
                </a:solidFill>
                <a:effectLst/>
                <a:latin typeface="+mn-lt"/>
                <a:ea typeface="+mn-ea"/>
                <a:cs typeface="+mn-cs"/>
              </a:rPr>
              <a:t>, June 1983, 16-17; Myron K. </a:t>
            </a:r>
            <a:r>
              <a:rPr lang="en-US" sz="1200" u="sng" kern="1200" dirty="0">
                <a:solidFill>
                  <a:schemeClr val="tx1"/>
                </a:solidFill>
                <a:effectLst/>
                <a:latin typeface="+mn-lt"/>
                <a:ea typeface="+mn-ea"/>
                <a:cs typeface="+mn-cs"/>
              </a:rPr>
              <a:t>Widmer, “Charles Bradford on the Church,” </a:t>
            </a:r>
            <a:r>
              <a:rPr lang="en-US" sz="1200" i="1" kern="1200" dirty="0">
                <a:solidFill>
                  <a:schemeClr val="tx1"/>
                </a:solidFill>
                <a:effectLst/>
                <a:latin typeface="+mn-lt"/>
                <a:ea typeface="+mn-ea"/>
                <a:cs typeface="+mn-cs"/>
              </a:rPr>
              <a:t>AHR</a:t>
            </a:r>
            <a:r>
              <a:rPr lang="en-US" sz="1200" kern="1200" dirty="0">
                <a:solidFill>
                  <a:schemeClr val="tx1"/>
                </a:solidFill>
                <a:effectLst/>
                <a:latin typeface="+mn-lt"/>
                <a:ea typeface="+mn-ea"/>
                <a:cs typeface="+mn-cs"/>
              </a:rPr>
              <a:t>, September 1, 1988, 8.</a:t>
            </a:r>
          </a:p>
          <a:p>
            <a:r>
              <a:rPr lang="en-US" sz="1200" kern="1200" dirty="0">
                <a:solidFill>
                  <a:schemeClr val="tx1"/>
                </a:solidFill>
                <a:effectLst/>
                <a:latin typeface="+mn-lt"/>
                <a:ea typeface="+mn-ea"/>
                <a:cs typeface="+mn-cs"/>
              </a:rPr>
              <a:t>Lee and Sahlin, </a:t>
            </a:r>
            <a:r>
              <a:rPr lang="en-US" sz="1200" i="1" kern="1200" dirty="0">
                <a:solidFill>
                  <a:schemeClr val="tx1"/>
                </a:solidFill>
                <a:effectLst/>
                <a:latin typeface="+mn-lt"/>
                <a:ea typeface="+mn-ea"/>
                <a:cs typeface="+mn-cs"/>
              </a:rPr>
              <a:t>Brad: Visionary Spiritual Leadership</a:t>
            </a:r>
            <a:r>
              <a:rPr lang="en-US" sz="1200" kern="1200" dirty="0">
                <a:solidFill>
                  <a:schemeClr val="tx1"/>
                </a:solidFill>
                <a:effectLst/>
                <a:latin typeface="+mn-lt"/>
                <a:ea typeface="+mn-ea"/>
                <a:cs typeface="+mn-cs"/>
              </a:rPr>
              <a:t>, 103-104.</a:t>
            </a:r>
          </a:p>
          <a:p>
            <a:r>
              <a:rPr lang="en-US" sz="1200" kern="1200" dirty="0">
                <a:solidFill>
                  <a:schemeClr val="tx1"/>
                </a:solidFill>
                <a:effectLst/>
                <a:latin typeface="+mn-lt"/>
                <a:ea typeface="+mn-ea"/>
                <a:cs typeface="+mn-cs"/>
              </a:rPr>
              <a:t>Leo S. </a:t>
            </a:r>
            <a:r>
              <a:rPr lang="en-US" sz="1200" kern="1200" dirty="0" err="1">
                <a:solidFill>
                  <a:schemeClr val="tx1"/>
                </a:solidFill>
                <a:effectLst/>
                <a:latin typeface="+mn-lt"/>
                <a:ea typeface="+mn-ea"/>
                <a:cs typeface="+mn-cs"/>
              </a:rPr>
              <a:t>Ranzolin</a:t>
            </a:r>
            <a:r>
              <a:rPr lang="en-US" sz="1200" kern="1200" dirty="0">
                <a:solidFill>
                  <a:schemeClr val="tx1"/>
                </a:solidFill>
                <a:effectLst/>
                <a:latin typeface="+mn-lt"/>
                <a:ea typeface="+mn-ea"/>
                <a:cs typeface="+mn-cs"/>
              </a:rPr>
              <a:t>, “Youth Department,” </a:t>
            </a:r>
            <a:r>
              <a:rPr lang="en-US" sz="1200" i="1" kern="1200" dirty="0">
                <a:solidFill>
                  <a:schemeClr val="tx1"/>
                </a:solidFill>
                <a:effectLst/>
                <a:latin typeface="+mn-lt"/>
                <a:ea typeface="+mn-ea"/>
                <a:cs typeface="+mn-cs"/>
              </a:rPr>
              <a:t>ARH</a:t>
            </a:r>
            <a:r>
              <a:rPr lang="en-US" sz="1200" kern="1200" dirty="0">
                <a:solidFill>
                  <a:schemeClr val="tx1"/>
                </a:solidFill>
                <a:effectLst/>
                <a:latin typeface="+mn-lt"/>
                <a:ea typeface="+mn-ea"/>
                <a:cs typeface="+mn-cs"/>
              </a:rPr>
              <a:t>, July 7, 1984, 3; Victory Kovach, “International Pathfinder Camporees,” </a:t>
            </a:r>
            <a:r>
              <a:rPr lang="en-US" sz="1200" i="1" kern="1200" dirty="0">
                <a:solidFill>
                  <a:schemeClr val="tx1"/>
                </a:solidFill>
                <a:effectLst/>
                <a:latin typeface="+mn-lt"/>
                <a:ea typeface="+mn-ea"/>
                <a:cs typeface="+mn-cs"/>
              </a:rPr>
              <a:t>Encyclopedia of Seventh-day Adventists</a:t>
            </a:r>
            <a:r>
              <a:rPr lang="en-US" sz="1200" kern="1200" dirty="0">
                <a:solidFill>
                  <a:schemeClr val="tx1"/>
                </a:solidFill>
                <a:effectLst/>
                <a:latin typeface="+mn-lt"/>
                <a:ea typeface="+mn-ea"/>
                <a:cs typeface="+mn-cs"/>
              </a:rPr>
              <a:t>, October 2, 2020, accessed October 8, 2024, </a:t>
            </a:r>
            <a:r>
              <a:rPr lang="en-US" sz="1200" u="sng" kern="1200" dirty="0">
                <a:solidFill>
                  <a:schemeClr val="tx1"/>
                </a:solidFill>
                <a:effectLst/>
                <a:latin typeface="+mn-lt"/>
                <a:ea typeface="+mn-ea"/>
                <a:cs typeface="+mn-cs"/>
                <a:hlinkClick r:id="rId3"/>
              </a:rPr>
              <a:t>https://encyclopedia.adventist.org/article?id=A9Y2</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3109A487-5B9E-CA42-A352-67499A8C06C4}" type="slidenum">
              <a:rPr lang="en-US" smtClean="0"/>
              <a:t>8</a:t>
            </a:fld>
            <a:endParaRPr lang="en-US"/>
          </a:p>
        </p:txBody>
      </p:sp>
    </p:spTree>
    <p:extLst>
      <p:ext uri="{BB962C8B-B14F-4D97-AF65-F5344CB8AC3E}">
        <p14:creationId xmlns:p14="http://schemas.microsoft.com/office/powerpoint/2010/main" val="215851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July 1, 1985, the General Conference voted to grant autonomy to create once again a separate North American Division. First the NAD Committee on Administration (NADCA) was reformulated once again as the NAD Committee (NADCOM). New terms of reference were developed that included new officers and a separate budget to handle their own finances. This would begin a process of creating an autonomous organization focused specifically on the mission of the denomination in North America. While it would take some time, slowly the NAD would make its own appointments, develop its own retirement plan, oversee Adventist Book Centers, and develop its own Higher Education Board.</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3109A487-5B9E-CA42-A352-67499A8C06C4}" type="slidenum">
              <a:rPr lang="en-US" smtClean="0"/>
              <a:t>9</a:t>
            </a:fld>
            <a:endParaRPr lang="en-US"/>
          </a:p>
        </p:txBody>
      </p:sp>
    </p:spTree>
    <p:extLst>
      <p:ext uri="{BB962C8B-B14F-4D97-AF65-F5344CB8AC3E}">
        <p14:creationId xmlns:p14="http://schemas.microsoft.com/office/powerpoint/2010/main" val="1623173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308095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E44E3A-0A71-6C44-890D-A989D2B224DB}"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7882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201757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0"/>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27031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389541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5"/>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44E3A-0A71-6C44-890D-A989D2B224DB}" type="datetimeFigureOut">
              <a:rPr lang="en-US" smtClean="0"/>
              <a:pPr/>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338245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44E3A-0A71-6C44-890D-A989D2B224DB}" type="datetimeFigureOut">
              <a:rPr lang="en-US" smtClean="0"/>
              <a:pPr/>
              <a:t>11/1/25</a:t>
            </a:fld>
            <a:endParaRPr lang="en-US"/>
          </a:p>
        </p:txBody>
      </p:sp>
      <p:sp>
        <p:nvSpPr>
          <p:cNvPr id="8" name="Footer Placeholder 7"/>
          <p:cNvSpPr>
            <a:spLocks noGrp="1"/>
          </p:cNvSpPr>
          <p:nvPr>
            <p:ph type="ftr" sz="quarter" idx="11"/>
          </p:nvPr>
        </p:nvSpPr>
        <p:spPr>
          <a:xfrm>
            <a:off x="420833" y="4793879"/>
            <a:ext cx="2733212" cy="228601"/>
          </a:xfrm>
        </p:spPr>
        <p:txBody>
          <a:bodyPr/>
          <a:lstStyle/>
          <a:p>
            <a:endParaRPr lang="en-US"/>
          </a:p>
        </p:txBody>
      </p:sp>
      <p:sp>
        <p:nvSpPr>
          <p:cNvPr id="9" name="Slide Number Placeholder 8"/>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359386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2022162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317336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220654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44E3A-0A71-6C44-890D-A989D2B224DB}" type="datetimeFigureOut">
              <a:rPr lang="en-US" smtClean="0"/>
              <a:pPr/>
              <a:t>11/1/25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26618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44E3A-0A71-6C44-890D-A989D2B224DB}"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123334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44E3A-0A71-6C44-890D-A989D2B224DB}" type="datetimeFigureOut">
              <a:rPr lang="en-US" smtClean="0"/>
              <a:pPr/>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125257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44E3A-0A71-6C44-890D-A989D2B224DB}" type="datetimeFigureOut">
              <a:rPr lang="en-US" smtClean="0"/>
              <a:pPr/>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123487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44E3A-0A71-6C44-890D-A989D2B224DB}" type="datetimeFigureOut">
              <a:rPr lang="en-US" smtClean="0"/>
              <a:pPr/>
              <a:t>11/1/25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70820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E44E3A-0A71-6C44-890D-A989D2B224DB}"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298209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5"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E44E3A-0A71-6C44-890D-A989D2B224DB}" type="datetimeFigureOut">
              <a:rPr lang="en-US" smtClean="0"/>
              <a:pPr/>
              <a:t>11/1/25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761AFD2-C114-894D-A966-7EEA0421590F}" type="slidenum">
              <a:rPr lang="en-US" smtClean="0"/>
              <a:pPr/>
              <a:t>‹#›</a:t>
            </a:fld>
            <a:endParaRPr lang="en-US"/>
          </a:p>
        </p:txBody>
      </p:sp>
    </p:spTree>
    <p:extLst>
      <p:ext uri="{BB962C8B-B14F-4D97-AF65-F5344CB8AC3E}">
        <p14:creationId xmlns:p14="http://schemas.microsoft.com/office/powerpoint/2010/main" val="33941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12E44E3A-0A71-6C44-890D-A989D2B224DB}" type="datetimeFigureOut">
              <a:rPr lang="en-US" smtClean="0"/>
              <a:pPr/>
              <a:t>11/1/25</a:t>
            </a:fld>
            <a:endParaRPr lang="en-US"/>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1761AFD2-C114-894D-A966-7EEA0421590F}" type="slidenum">
              <a:rPr lang="en-US" smtClean="0"/>
              <a:pPr/>
              <a:t>‹#›</a:t>
            </a:fld>
            <a:endParaRPr lang="en-US"/>
          </a:p>
        </p:txBody>
      </p:sp>
    </p:spTree>
    <p:extLst>
      <p:ext uri="{BB962C8B-B14F-4D97-AF65-F5344CB8AC3E}">
        <p14:creationId xmlns:p14="http://schemas.microsoft.com/office/powerpoint/2010/main" val="38170708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22D49E-E8A8-B95C-6845-5892877C6959}"/>
              </a:ext>
            </a:extLst>
          </p:cNvPr>
          <p:cNvSpPr/>
          <p:nvPr/>
        </p:nvSpPr>
        <p:spPr>
          <a:xfrm>
            <a:off x="0" y="0"/>
            <a:ext cx="7861738" cy="5143500"/>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object 4"/>
          <p:cNvSpPr txBox="1"/>
          <p:nvPr/>
        </p:nvSpPr>
        <p:spPr>
          <a:xfrm>
            <a:off x="5114107" y="2327719"/>
            <a:ext cx="1686743" cy="476701"/>
          </a:xfrm>
          <a:prstGeom prst="rect">
            <a:avLst/>
          </a:prstGeom>
        </p:spPr>
        <p:txBody>
          <a:bodyPr vert="horz" wrap="square" lIns="0" tIns="7144" rIns="0" bIns="0" rtlCol="0">
            <a:spAutoFit/>
          </a:bodyPr>
          <a:lstStyle/>
          <a:p>
            <a:pPr marL="7144" marR="2858">
              <a:lnSpc>
                <a:spcPct val="119600"/>
              </a:lnSpc>
              <a:spcBef>
                <a:spcPts val="56"/>
              </a:spcBef>
            </a:pPr>
            <a:r>
              <a:rPr lang="en-US" sz="844" b="1" spc="34" dirty="0">
                <a:solidFill>
                  <a:srgbClr val="A7A9AC"/>
                </a:solidFill>
                <a:latin typeface="Noto Sans"/>
                <a:cs typeface="Noto Sans"/>
              </a:rPr>
              <a:t>Michael W. Campbell, Ph.D.</a:t>
            </a:r>
          </a:p>
          <a:p>
            <a:pPr marL="7144" marR="2858">
              <a:lnSpc>
                <a:spcPct val="119600"/>
              </a:lnSpc>
              <a:spcBef>
                <a:spcPts val="56"/>
              </a:spcBef>
            </a:pPr>
            <a:r>
              <a:rPr lang="en-US" sz="844" spc="34" dirty="0">
                <a:solidFill>
                  <a:srgbClr val="A7A9AC"/>
                </a:solidFill>
                <a:latin typeface="Noto Sans"/>
                <a:cs typeface="Noto Sans"/>
              </a:rPr>
              <a:t>Director of NAD Archives, Statistics, and Research.</a:t>
            </a:r>
            <a:endParaRPr sz="844" dirty="0">
              <a:latin typeface="Noto Sans"/>
              <a:cs typeface="Noto Sans"/>
            </a:endParaRPr>
          </a:p>
        </p:txBody>
      </p:sp>
      <p:sp>
        <p:nvSpPr>
          <p:cNvPr id="5" name="object 5"/>
          <p:cNvSpPr txBox="1">
            <a:spLocks noGrp="1"/>
          </p:cNvSpPr>
          <p:nvPr>
            <p:ph type="title"/>
          </p:nvPr>
        </p:nvSpPr>
        <p:spPr>
          <a:xfrm>
            <a:off x="672671" y="2302960"/>
            <a:ext cx="4140752" cy="501460"/>
          </a:xfrm>
          <a:prstGeom prst="rect">
            <a:avLst/>
          </a:prstGeom>
        </p:spPr>
        <p:txBody>
          <a:bodyPr vert="horz" wrap="square" lIns="0" tIns="8930" rIns="0" bIns="0" rtlCol="0" anchor="ctr">
            <a:spAutoFit/>
          </a:bodyPr>
          <a:lstStyle/>
          <a:p>
            <a:pPr marL="7144" algn="r">
              <a:spcBef>
                <a:spcPts val="71"/>
              </a:spcBef>
              <a:tabLst>
                <a:tab pos="1190864" algn="l"/>
              </a:tabLst>
            </a:pPr>
            <a:r>
              <a:rPr lang="en-US" sz="3200" spc="6" dirty="0">
                <a:solidFill>
                  <a:srgbClr val="FFFFFF"/>
                </a:solidFill>
              </a:rPr>
              <a:t>That Magic Moment</a:t>
            </a:r>
            <a:endParaRPr sz="3200" dirty="0"/>
          </a:p>
        </p:txBody>
      </p:sp>
      <p:sp>
        <p:nvSpPr>
          <p:cNvPr id="6" name="object 6"/>
          <p:cNvSpPr/>
          <p:nvPr/>
        </p:nvSpPr>
        <p:spPr>
          <a:xfrm>
            <a:off x="4963763" y="2407444"/>
            <a:ext cx="0" cy="298252"/>
          </a:xfrm>
          <a:custGeom>
            <a:avLst/>
            <a:gdLst/>
            <a:ahLst/>
            <a:cxnLst/>
            <a:rect l="l" t="t" r="r" b="b"/>
            <a:pathLst>
              <a:path h="530225">
                <a:moveTo>
                  <a:pt x="0" y="0"/>
                </a:moveTo>
                <a:lnTo>
                  <a:pt x="0" y="529844"/>
                </a:lnTo>
              </a:path>
            </a:pathLst>
          </a:custGeom>
          <a:ln w="6350">
            <a:solidFill>
              <a:srgbClr val="FFFFFF"/>
            </a:solidFill>
          </a:ln>
        </p:spPr>
        <p:txBody>
          <a:bodyPr wrap="square" lIns="0" tIns="0" rIns="0" bIns="0" rtlCol="0"/>
          <a:lstStyle/>
          <a:p>
            <a:endParaRPr sz="1013"/>
          </a:p>
        </p:txBody>
      </p:sp>
      <p:pic>
        <p:nvPicPr>
          <p:cNvPr id="8" name="Picture 7" descr="A logo of a cross and wings&#10;&#10;AI-generated content may be incorrect.">
            <a:extLst>
              <a:ext uri="{FF2B5EF4-FFF2-40B4-BE49-F238E27FC236}">
                <a16:creationId xmlns:a16="http://schemas.microsoft.com/office/drawing/2014/main" id="{F9E9319C-510D-5AD5-1ECC-AA532A3B4E2A}"/>
              </a:ext>
            </a:extLst>
          </p:cNvPr>
          <p:cNvPicPr>
            <a:picLocks noChangeAspect="1"/>
          </p:cNvPicPr>
          <p:nvPr/>
        </p:nvPicPr>
        <p:blipFill>
          <a:blip r:embed="rId3"/>
          <a:stretch>
            <a:fillRect/>
          </a:stretch>
        </p:blipFill>
        <p:spPr>
          <a:xfrm>
            <a:off x="7975465" y="540334"/>
            <a:ext cx="1137005" cy="1003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up of a document&#10;&#10;Description automatically generated with medium confidence">
            <a:extLst>
              <a:ext uri="{FF2B5EF4-FFF2-40B4-BE49-F238E27FC236}">
                <a16:creationId xmlns:a16="http://schemas.microsoft.com/office/drawing/2014/main" id="{211BADF4-E025-F15B-2F64-081639E7F7DB}"/>
              </a:ext>
            </a:extLst>
          </p:cNvPr>
          <p:cNvPicPr>
            <a:picLocks noChangeAspect="1"/>
          </p:cNvPicPr>
          <p:nvPr/>
        </p:nvPicPr>
        <p:blipFill>
          <a:blip r:embed="rId3"/>
          <a:stretch>
            <a:fillRect/>
          </a:stretch>
        </p:blipFill>
        <p:spPr>
          <a:xfrm>
            <a:off x="1823180" y="3207"/>
            <a:ext cx="5497640" cy="5140293"/>
          </a:xfrm>
          <a:prstGeom prst="rect">
            <a:avLst/>
          </a:prstGeom>
        </p:spPr>
      </p:pic>
    </p:spTree>
    <p:extLst>
      <p:ext uri="{BB962C8B-B14F-4D97-AF65-F5344CB8AC3E}">
        <p14:creationId xmlns:p14="http://schemas.microsoft.com/office/powerpoint/2010/main" val="23749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C8AA-91A0-837F-DC4B-D703BE910A33}"/>
              </a:ext>
            </a:extLst>
          </p:cNvPr>
          <p:cNvSpPr>
            <a:spLocks noGrp="1"/>
          </p:cNvSpPr>
          <p:nvPr>
            <p:ph type="title"/>
          </p:nvPr>
        </p:nvSpPr>
        <p:spPr/>
        <p:txBody>
          <a:bodyPr/>
          <a:lstStyle/>
          <a:p>
            <a:endParaRPr lang="en-US"/>
          </a:p>
        </p:txBody>
      </p:sp>
      <p:pic>
        <p:nvPicPr>
          <p:cNvPr id="4" name="Picture 3" descr="A page from a book&#10;&#10;AI-generated content may be incorrect.">
            <a:extLst>
              <a:ext uri="{FF2B5EF4-FFF2-40B4-BE49-F238E27FC236}">
                <a16:creationId xmlns:a16="http://schemas.microsoft.com/office/drawing/2014/main" id="{9D12E953-FC75-D012-AF28-242E5D3B8F23}"/>
              </a:ext>
            </a:extLst>
          </p:cNvPr>
          <p:cNvPicPr>
            <a:picLocks noChangeAspect="1"/>
          </p:cNvPicPr>
          <p:nvPr/>
        </p:nvPicPr>
        <p:blipFill>
          <a:blip r:embed="rId2"/>
          <a:stretch>
            <a:fillRect/>
          </a:stretch>
        </p:blipFill>
        <p:spPr>
          <a:xfrm>
            <a:off x="0" y="-1658319"/>
            <a:ext cx="9144000" cy="9565383"/>
          </a:xfrm>
          <a:prstGeom prst="rect">
            <a:avLst/>
          </a:prstGeom>
        </p:spPr>
      </p:pic>
    </p:spTree>
    <p:extLst>
      <p:ext uri="{BB962C8B-B14F-4D97-AF65-F5344CB8AC3E}">
        <p14:creationId xmlns:p14="http://schemas.microsoft.com/office/powerpoint/2010/main" val="255046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64F0-7950-19C6-3645-81F9A378A41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1768EF4-5FF9-EC56-7924-E4E9663593A3}"/>
              </a:ext>
            </a:extLst>
          </p:cNvPr>
          <p:cNvPicPr>
            <a:picLocks noChangeAspect="1"/>
          </p:cNvPicPr>
          <p:nvPr/>
        </p:nvPicPr>
        <p:blipFill>
          <a:blip r:embed="rId3"/>
          <a:stretch>
            <a:fillRect/>
          </a:stretch>
        </p:blipFill>
        <p:spPr>
          <a:xfrm>
            <a:off x="0" y="0"/>
            <a:ext cx="9144000" cy="7315200"/>
          </a:xfrm>
          <a:prstGeom prst="rect">
            <a:avLst/>
          </a:prstGeom>
        </p:spPr>
      </p:pic>
    </p:spTree>
    <p:extLst>
      <p:ext uri="{BB962C8B-B14F-4D97-AF65-F5344CB8AC3E}">
        <p14:creationId xmlns:p14="http://schemas.microsoft.com/office/powerpoint/2010/main" val="172120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D3AF-7509-AABF-266E-A114D5AD6FB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8936413-5558-6580-FC0A-CF662118CEA6}"/>
              </a:ext>
            </a:extLst>
          </p:cNvPr>
          <p:cNvPicPr>
            <a:picLocks noChangeAspect="1"/>
          </p:cNvPicPr>
          <p:nvPr/>
        </p:nvPicPr>
        <p:blipFill>
          <a:blip r:embed="rId3"/>
          <a:stretch>
            <a:fillRect/>
          </a:stretch>
        </p:blipFill>
        <p:spPr>
          <a:xfrm>
            <a:off x="0" y="-1259102"/>
            <a:ext cx="9144000" cy="11344702"/>
          </a:xfrm>
          <a:prstGeom prst="rect">
            <a:avLst/>
          </a:prstGeom>
        </p:spPr>
      </p:pic>
    </p:spTree>
    <p:extLst>
      <p:ext uri="{BB962C8B-B14F-4D97-AF65-F5344CB8AC3E}">
        <p14:creationId xmlns:p14="http://schemas.microsoft.com/office/powerpoint/2010/main" val="20969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E947E0-BBE0-55C3-1036-41C1A079E4C2}"/>
              </a:ext>
            </a:extLst>
          </p:cNvPr>
          <p:cNvPicPr>
            <a:picLocks noChangeAspect="1"/>
          </p:cNvPicPr>
          <p:nvPr/>
        </p:nvPicPr>
        <p:blipFill>
          <a:blip r:embed="rId3"/>
          <a:stretch>
            <a:fillRect/>
          </a:stretch>
        </p:blipFill>
        <p:spPr>
          <a:xfrm>
            <a:off x="2368927" y="0"/>
            <a:ext cx="4406145" cy="5143500"/>
          </a:xfrm>
          <a:prstGeom prst="rect">
            <a:avLst/>
          </a:prstGeom>
        </p:spPr>
      </p:pic>
    </p:spTree>
    <p:extLst>
      <p:ext uri="{BB962C8B-B14F-4D97-AF65-F5344CB8AC3E}">
        <p14:creationId xmlns:p14="http://schemas.microsoft.com/office/powerpoint/2010/main" val="342266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A330-3890-040F-19D8-09F7E6D7808B}"/>
              </a:ext>
            </a:extLst>
          </p:cNvPr>
          <p:cNvSpPr>
            <a:spLocks noGrp="1"/>
          </p:cNvSpPr>
          <p:nvPr>
            <p:ph type="title"/>
          </p:nvPr>
        </p:nvSpPr>
        <p:spPr/>
        <p:txBody>
          <a:bodyPr/>
          <a:lstStyle/>
          <a:p>
            <a:endParaRPr lang="en-US"/>
          </a:p>
        </p:txBody>
      </p:sp>
      <p:pic>
        <p:nvPicPr>
          <p:cNvPr id="4" name="Picture 3" descr="A paper with text on it&#10;&#10;AI-generated content may be incorrect.">
            <a:extLst>
              <a:ext uri="{FF2B5EF4-FFF2-40B4-BE49-F238E27FC236}">
                <a16:creationId xmlns:a16="http://schemas.microsoft.com/office/drawing/2014/main" id="{D31A5971-1E56-8C18-B4C4-3B3568B4B284}"/>
              </a:ext>
            </a:extLst>
          </p:cNvPr>
          <p:cNvPicPr>
            <a:picLocks noChangeAspect="1"/>
          </p:cNvPicPr>
          <p:nvPr/>
        </p:nvPicPr>
        <p:blipFill>
          <a:blip r:embed="rId3"/>
          <a:stretch>
            <a:fillRect/>
          </a:stretch>
        </p:blipFill>
        <p:spPr>
          <a:xfrm>
            <a:off x="0" y="0"/>
            <a:ext cx="9144000" cy="5739319"/>
          </a:xfrm>
          <a:prstGeom prst="rect">
            <a:avLst/>
          </a:prstGeom>
        </p:spPr>
      </p:pic>
    </p:spTree>
    <p:extLst>
      <p:ext uri="{BB962C8B-B14F-4D97-AF65-F5344CB8AC3E}">
        <p14:creationId xmlns:p14="http://schemas.microsoft.com/office/powerpoint/2010/main" val="87908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F27D-F071-2BAD-A062-AF1A5E103F3A}"/>
              </a:ext>
            </a:extLst>
          </p:cNvPr>
          <p:cNvSpPr>
            <a:spLocks noGrp="1"/>
          </p:cNvSpPr>
          <p:nvPr>
            <p:ph type="title"/>
          </p:nvPr>
        </p:nvSpPr>
        <p:spPr/>
        <p:txBody>
          <a:bodyPr/>
          <a:lstStyle/>
          <a:p>
            <a:endParaRPr lang="en-US"/>
          </a:p>
        </p:txBody>
      </p:sp>
      <p:pic>
        <p:nvPicPr>
          <p:cNvPr id="4" name="Picture 3" descr="A group of people sitting in a stadium&#10;&#10;AI-generated content may be incorrect.">
            <a:extLst>
              <a:ext uri="{FF2B5EF4-FFF2-40B4-BE49-F238E27FC236}">
                <a16:creationId xmlns:a16="http://schemas.microsoft.com/office/drawing/2014/main" id="{A843515A-F306-ADCA-1DB6-B165B93CC5C1}"/>
              </a:ext>
            </a:extLst>
          </p:cNvPr>
          <p:cNvPicPr>
            <a:picLocks noChangeAspect="1"/>
          </p:cNvPicPr>
          <p:nvPr/>
        </p:nvPicPr>
        <p:blipFill>
          <a:blip r:embed="rId3"/>
          <a:stretch>
            <a:fillRect/>
          </a:stretch>
        </p:blipFill>
        <p:spPr>
          <a:xfrm>
            <a:off x="0" y="-1356452"/>
            <a:ext cx="9144000" cy="6499952"/>
          </a:xfrm>
          <a:prstGeom prst="rect">
            <a:avLst/>
          </a:prstGeom>
        </p:spPr>
      </p:pic>
    </p:spTree>
    <p:extLst>
      <p:ext uri="{BB962C8B-B14F-4D97-AF65-F5344CB8AC3E}">
        <p14:creationId xmlns:p14="http://schemas.microsoft.com/office/powerpoint/2010/main" val="358405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1851-20C7-DD3B-68F6-A0372A8D589E}"/>
              </a:ext>
            </a:extLst>
          </p:cNvPr>
          <p:cNvSpPr>
            <a:spLocks noGrp="1"/>
          </p:cNvSpPr>
          <p:nvPr>
            <p:ph type="title"/>
          </p:nvPr>
        </p:nvSpPr>
        <p:spPr/>
        <p:txBody>
          <a:bodyPr/>
          <a:lstStyle/>
          <a:p>
            <a:endParaRPr lang="en-US"/>
          </a:p>
        </p:txBody>
      </p:sp>
      <p:pic>
        <p:nvPicPr>
          <p:cNvPr id="4" name="Picture 3" descr="A person in a suit and tie&#10;&#10;AI-generated content may be incorrect.">
            <a:extLst>
              <a:ext uri="{FF2B5EF4-FFF2-40B4-BE49-F238E27FC236}">
                <a16:creationId xmlns:a16="http://schemas.microsoft.com/office/drawing/2014/main" id="{1E371795-63BF-151F-CB00-E047B2FAFF60}"/>
              </a:ext>
            </a:extLst>
          </p:cNvPr>
          <p:cNvPicPr>
            <a:picLocks noChangeAspect="1"/>
          </p:cNvPicPr>
          <p:nvPr/>
        </p:nvPicPr>
        <p:blipFill>
          <a:blip r:embed="rId3"/>
          <a:stretch>
            <a:fillRect/>
          </a:stretch>
        </p:blipFill>
        <p:spPr>
          <a:xfrm>
            <a:off x="1842107" y="0"/>
            <a:ext cx="5459786" cy="5192149"/>
          </a:xfrm>
          <a:prstGeom prst="rect">
            <a:avLst/>
          </a:prstGeom>
        </p:spPr>
      </p:pic>
    </p:spTree>
    <p:extLst>
      <p:ext uri="{BB962C8B-B14F-4D97-AF65-F5344CB8AC3E}">
        <p14:creationId xmlns:p14="http://schemas.microsoft.com/office/powerpoint/2010/main" val="386321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person sitting at a desk&#10;&#10;AI-generated content may be incorrect.">
            <a:extLst>
              <a:ext uri="{FF2B5EF4-FFF2-40B4-BE49-F238E27FC236}">
                <a16:creationId xmlns:a16="http://schemas.microsoft.com/office/drawing/2014/main" id="{46B056BD-9AAF-A16D-7F15-FE17D15EE9FC}"/>
              </a:ext>
            </a:extLst>
          </p:cNvPr>
          <p:cNvPicPr>
            <a:picLocks noChangeAspect="1"/>
          </p:cNvPicPr>
          <p:nvPr/>
        </p:nvPicPr>
        <p:blipFill>
          <a:blip r:embed="rId3"/>
          <a:stretch>
            <a:fillRect/>
          </a:stretch>
        </p:blipFill>
        <p:spPr>
          <a:xfrm>
            <a:off x="1976037" y="-43589"/>
            <a:ext cx="5230678" cy="5230678"/>
          </a:xfrm>
          <a:prstGeom prst="rect">
            <a:avLst/>
          </a:prstGeom>
        </p:spPr>
      </p:pic>
    </p:spTree>
    <p:extLst>
      <p:ext uri="{BB962C8B-B14F-4D97-AF65-F5344CB8AC3E}">
        <p14:creationId xmlns:p14="http://schemas.microsoft.com/office/powerpoint/2010/main" val="126892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E450-8E82-49EE-67B8-F87F608F06DF}"/>
              </a:ext>
            </a:extLst>
          </p:cNvPr>
          <p:cNvSpPr>
            <a:spLocks noGrp="1"/>
          </p:cNvSpPr>
          <p:nvPr>
            <p:ph type="title"/>
          </p:nvPr>
        </p:nvSpPr>
        <p:spPr/>
        <p:txBody>
          <a:bodyPr/>
          <a:lstStyle/>
          <a:p>
            <a:endParaRPr lang="en-US"/>
          </a:p>
        </p:txBody>
      </p:sp>
      <p:pic>
        <p:nvPicPr>
          <p:cNvPr id="4" name="Picture 3" descr="A group of people sitting in a stage&#10;&#10;AI-generated content may be incorrect.">
            <a:extLst>
              <a:ext uri="{FF2B5EF4-FFF2-40B4-BE49-F238E27FC236}">
                <a16:creationId xmlns:a16="http://schemas.microsoft.com/office/drawing/2014/main" id="{1D7D0A14-1F95-6543-BCE9-B787B664D047}"/>
              </a:ext>
            </a:extLst>
          </p:cNvPr>
          <p:cNvPicPr>
            <a:picLocks noChangeAspect="1"/>
          </p:cNvPicPr>
          <p:nvPr/>
        </p:nvPicPr>
        <p:blipFill>
          <a:blip r:embed="rId3"/>
          <a:stretch>
            <a:fillRect/>
          </a:stretch>
        </p:blipFill>
        <p:spPr>
          <a:xfrm>
            <a:off x="0" y="-449451"/>
            <a:ext cx="9144000" cy="7143330"/>
          </a:xfrm>
          <a:prstGeom prst="rect">
            <a:avLst/>
          </a:prstGeom>
        </p:spPr>
      </p:pic>
    </p:spTree>
    <p:extLst>
      <p:ext uri="{BB962C8B-B14F-4D97-AF65-F5344CB8AC3E}">
        <p14:creationId xmlns:p14="http://schemas.microsoft.com/office/powerpoint/2010/main" val="294671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3622</TotalTime>
  <Words>1823</Words>
  <Application>Microsoft Macintosh PowerPoint</Application>
  <PresentationFormat>On-screen Show (16:9)</PresentationFormat>
  <Paragraphs>42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Noto Sans</vt:lpstr>
      <vt:lpstr>Wingdings 3</vt:lpstr>
      <vt:lpstr>Ion Boardroom</vt:lpstr>
      <vt:lpstr>That Magic Moment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Adventism &amp; Fundamentalism: Part 1</dc:title>
  <dc:creator>Michael Campbell</dc:creator>
  <cp:lastModifiedBy>Michael Campbell</cp:lastModifiedBy>
  <cp:revision>33</cp:revision>
  <dcterms:created xsi:type="dcterms:W3CDTF">2019-09-23T16:32:22Z</dcterms:created>
  <dcterms:modified xsi:type="dcterms:W3CDTF">2025-11-01T07:40:01Z</dcterms:modified>
</cp:coreProperties>
</file>